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9" r:id="rId10"/>
    <p:sldId id="263" r:id="rId11"/>
    <p:sldId id="267" r:id="rId12"/>
    <p:sldId id="268" r:id="rId13"/>
    <p:sldId id="26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iYdCWHCrDzL7+h8HGhsFAwgU/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9FB97A-2B7D-45F3-BB2F-C0632BE42A7D}">
  <a:tblStyle styleId="{349FB97A-2B7D-45F3-BB2F-C0632BE42A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2067c46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312067c468e_0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68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g312067c468e_0_0:notes"/>
          <p:cNvSpPr txBox="1">
            <a:spLocks noGrp="1"/>
          </p:cNvSpPr>
          <p:nvPr>
            <p:ph type="sldNum" idx="12"/>
          </p:nvPr>
        </p:nvSpPr>
        <p:spPr>
          <a:xfrm>
            <a:off x="4283075" y="10155238"/>
            <a:ext cx="3275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C30FB141-C6DD-D8E4-06C4-423B3434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0651dbc20_0_15:notes">
            <a:extLst>
              <a:ext uri="{FF2B5EF4-FFF2-40B4-BE49-F238E27FC236}">
                <a16:creationId xmlns:a16="http://schemas.microsoft.com/office/drawing/2014/main" id="{E882F0F4-56E8-0760-76D4-F7FB72433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0651dbc20_0_15:notes">
            <a:extLst>
              <a:ext uri="{FF2B5EF4-FFF2-40B4-BE49-F238E27FC236}">
                <a16:creationId xmlns:a16="http://schemas.microsoft.com/office/drawing/2014/main" id="{02D20722-847A-37A3-D8FC-34AB9E415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37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79E120C-249F-BB19-B564-E6DBA8E6E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0651dbc20_0_15:notes">
            <a:extLst>
              <a:ext uri="{FF2B5EF4-FFF2-40B4-BE49-F238E27FC236}">
                <a16:creationId xmlns:a16="http://schemas.microsoft.com/office/drawing/2014/main" id="{89EC1333-813F-8E30-843F-020CEAC38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0651dbc20_0_15:notes">
            <a:extLst>
              <a:ext uri="{FF2B5EF4-FFF2-40B4-BE49-F238E27FC236}">
                <a16:creationId xmlns:a16="http://schemas.microsoft.com/office/drawing/2014/main" id="{71FB6062-B172-D2F4-823E-D634D042A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971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0651dbc2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0651dbc2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89abc6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3189abc6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061e7b1b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061e7b1b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0651dbc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0651dbc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0651dbc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0651dbc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0651dbc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0651dbc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0651dbc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0651dbc2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5C500B11-4189-2259-2EFB-5B217DFCD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0651dbc20_0_10:notes">
            <a:extLst>
              <a:ext uri="{FF2B5EF4-FFF2-40B4-BE49-F238E27FC236}">
                <a16:creationId xmlns:a16="http://schemas.microsoft.com/office/drawing/2014/main" id="{EE65D42B-7F90-9325-95FE-6A01E18D06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0651dbc20_0_10:notes">
            <a:extLst>
              <a:ext uri="{FF2B5EF4-FFF2-40B4-BE49-F238E27FC236}">
                <a16:creationId xmlns:a16="http://schemas.microsoft.com/office/drawing/2014/main" id="{E9D2063B-0ADC-BC07-9E38-83FD271C8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911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0651dbc2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0651dbc2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5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5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12067c468e_0_8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312067c468e_0_8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g312067c468e_0_8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312067c468e_0_8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312067c468e_0_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5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BUzSukQfX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init1936/TravelApp" TargetMode="External"/><Relationship Id="rId4" Type="http://schemas.openxmlformats.org/officeDocument/2006/relationships/hyperlink" Target="https://www.figma.com/design/HHMpraLOzvyhftfxucpaPN/Untitled?node-id=0-1&amp;t=rEKUDTYURQiRsdO6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312067c468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331" y="312844"/>
            <a:ext cx="1117912" cy="159793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12067c468e_0_0"/>
          <p:cNvSpPr txBox="1"/>
          <p:nvPr/>
        </p:nvSpPr>
        <p:spPr>
          <a:xfrm>
            <a:off x="659700" y="471356"/>
            <a:ext cx="8016900" cy="374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62200" rIns="62200" bIns="62200" anchor="t" anchorCtr="0">
            <a:spAutoFit/>
          </a:bodyPr>
          <a:lstStyle/>
          <a:p>
            <a:pPr marL="0" marR="0" lvl="0" indent="0" algn="ctr" rtl="0">
              <a:lnSpc>
                <a:spcPct val="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 b="1" i="0" u="none" strike="noStrike" cap="none" dirty="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Marathwada Mitra mandal’s</a:t>
            </a:r>
            <a:endParaRPr sz="1100" b="1" i="0" u="none" strike="noStrike" cap="none" dirty="0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COLLEGE OF ENGINEERING</a:t>
            </a:r>
            <a:endParaRPr sz="23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 Karvenagar, Pune</a:t>
            </a:r>
            <a:endParaRPr sz="1100" b="1" i="0" u="none" strike="noStrike" cap="none" dirty="0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F5597"/>
                </a:solidFill>
                <a:latin typeface="Cambria"/>
                <a:ea typeface="Cambria"/>
                <a:cs typeface="Cambria"/>
                <a:sym typeface="Cambria"/>
              </a:rPr>
              <a:t>An Autonomous Institute</a:t>
            </a:r>
            <a:endParaRPr sz="17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743200" marR="0" lvl="0" indent="457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Presentation</a:t>
            </a:r>
            <a:endParaRPr sz="1900" b="1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On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N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Travel-Planning Application (</a:t>
            </a:r>
            <a:r>
              <a:rPr lang="en-IN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TravelMate</a:t>
            </a:r>
            <a:r>
              <a:rPr lang="en-IN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IN"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g312067c468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2156" y="471356"/>
            <a:ext cx="1654444" cy="10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651dbc20_0_15"/>
          <p:cNvSpPr txBox="1">
            <a:spLocks noGrp="1"/>
          </p:cNvSpPr>
          <p:nvPr>
            <p:ph type="ctrTitle"/>
          </p:nvPr>
        </p:nvSpPr>
        <p:spPr>
          <a:xfrm>
            <a:off x="246425" y="36275"/>
            <a:ext cx="8520600" cy="6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latin typeface="Times New Roman"/>
                <a:ea typeface="Times New Roman"/>
                <a:cs typeface="Times New Roman"/>
                <a:sym typeface="Times New Roman"/>
              </a:rPr>
              <a:t>Low-Fidelity Wireframes</a:t>
            </a: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533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1BD3120-FF98-57BC-F7DD-77FE727B9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" y="5029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EE57389-66A9-A92B-F07F-A319D40C5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" y="11125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20ECE09-24F6-D1E6-D83E-81FC4D0AB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" y="11125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97D96-A3F0-A7D0-82D8-58AEF45B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5" y="681875"/>
            <a:ext cx="2663137" cy="399470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BEDFEB-D69F-23FB-37B1-D39105A29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431" y="681875"/>
            <a:ext cx="2663137" cy="3994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D4F0E-30EA-A57E-ECE0-7EB4E57CA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437" y="681875"/>
            <a:ext cx="2663137" cy="3994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51D2D33-9322-3BE2-3B5D-6DF3908A7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651dbc20_0_15">
            <a:extLst>
              <a:ext uri="{FF2B5EF4-FFF2-40B4-BE49-F238E27FC236}">
                <a16:creationId xmlns:a16="http://schemas.microsoft.com/office/drawing/2014/main" id="{EBBDEE93-6218-7BFF-2500-21742BB921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6425" y="36275"/>
            <a:ext cx="8520600" cy="6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latin typeface="Times New Roman"/>
                <a:ea typeface="Times New Roman"/>
                <a:cs typeface="Times New Roman"/>
                <a:sym typeface="Times New Roman"/>
              </a:rPr>
              <a:t>Low-Fidelity Wireframes</a:t>
            </a: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533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DFB38-37CA-D3F6-9ABD-658FAA2C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81875"/>
            <a:ext cx="2697652" cy="4046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D71B0-141C-0EA3-2F04-25371FC88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36" y="700925"/>
            <a:ext cx="2697652" cy="4046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55FB54-8201-5F1C-E58E-EFFCC3752FE3}"/>
              </a:ext>
            </a:extLst>
          </p:cNvPr>
          <p:cNvSpPr/>
          <p:nvPr/>
        </p:nvSpPr>
        <p:spPr>
          <a:xfrm>
            <a:off x="5477947" y="797522"/>
            <a:ext cx="641865" cy="21313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highlight>
                  <a:srgbClr val="F7F7F7"/>
                </a:highlight>
              </a:rPr>
              <a:t>Flight</a:t>
            </a:r>
          </a:p>
        </p:txBody>
      </p:sp>
    </p:spTree>
    <p:extLst>
      <p:ext uri="{BB962C8B-B14F-4D97-AF65-F5344CB8AC3E}">
        <p14:creationId xmlns:p14="http://schemas.microsoft.com/office/powerpoint/2010/main" val="148392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FE19B95-E726-F9AD-3150-E0E3217D2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651dbc20_0_15">
            <a:extLst>
              <a:ext uri="{FF2B5EF4-FFF2-40B4-BE49-F238E27FC236}">
                <a16:creationId xmlns:a16="http://schemas.microsoft.com/office/drawing/2014/main" id="{199E9CA9-67A2-2DC1-B916-A0534C62CA2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6425" y="36275"/>
            <a:ext cx="8520600" cy="6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9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>
                <a:latin typeface="Times New Roman"/>
                <a:ea typeface="Times New Roman"/>
                <a:cs typeface="Times New Roman"/>
                <a:sym typeface="Times New Roman"/>
              </a:rPr>
              <a:t>Low-Fidelity Wireframes</a:t>
            </a:r>
            <a:endParaRPr sz="19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5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E2D6E-FB57-CB50-C9EC-CCDA7D05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952" y="681875"/>
            <a:ext cx="2714324" cy="4071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B314-12DD-BC6B-D3CF-D0866BB6B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28" y="681875"/>
            <a:ext cx="2714324" cy="407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35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0651dbc20_0_26"/>
          <p:cNvSpPr txBox="1">
            <a:spLocks noGrp="1"/>
          </p:cNvSpPr>
          <p:nvPr>
            <p:ph type="ctrTitle"/>
          </p:nvPr>
        </p:nvSpPr>
        <p:spPr>
          <a:xfrm>
            <a:off x="253650" y="142450"/>
            <a:ext cx="8520600" cy="5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 b="1">
                <a:latin typeface="Times New Roman"/>
                <a:ea typeface="Times New Roman"/>
                <a:cs typeface="Times New Roman"/>
                <a:sym typeface="Times New Roman"/>
              </a:rPr>
              <a:t>Link of Prototype</a:t>
            </a: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21F98-9CFC-C045-945A-4EDD29E46169}"/>
              </a:ext>
            </a:extLst>
          </p:cNvPr>
          <p:cNvSpPr txBox="1"/>
          <p:nvPr/>
        </p:nvSpPr>
        <p:spPr>
          <a:xfrm>
            <a:off x="788850" y="3571333"/>
            <a:ext cx="835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video Link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Video Link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2AA71-2A20-89F9-5A68-EB59B27C469F}"/>
              </a:ext>
            </a:extLst>
          </p:cNvPr>
          <p:cNvSpPr txBox="1"/>
          <p:nvPr/>
        </p:nvSpPr>
        <p:spPr>
          <a:xfrm>
            <a:off x="534604" y="987392"/>
            <a:ext cx="8355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the Interactive Prototype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 of Project in Figma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321D6-C3FD-18E7-1C11-3172FE8297A7}"/>
              </a:ext>
            </a:extLst>
          </p:cNvPr>
          <p:cNvSpPr txBox="1"/>
          <p:nvPr/>
        </p:nvSpPr>
        <p:spPr>
          <a:xfrm>
            <a:off x="571500" y="2299636"/>
            <a:ext cx="8355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the GitHub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GitHub Link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89abc6fe9_0_8"/>
          <p:cNvSpPr txBox="1">
            <a:spLocks noGrp="1"/>
          </p:cNvSpPr>
          <p:nvPr>
            <p:ph type="ctrTitle"/>
          </p:nvPr>
        </p:nvSpPr>
        <p:spPr>
          <a:xfrm>
            <a:off x="311700" y="156950"/>
            <a:ext cx="85206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Group Information</a:t>
            </a:r>
            <a:endParaRPr dirty="0"/>
          </a:p>
        </p:txBody>
      </p:sp>
      <p:sp>
        <p:nvSpPr>
          <p:cNvPr id="69" name="Google Shape;69;g3189abc6fe9_0_8"/>
          <p:cNvSpPr txBox="1">
            <a:spLocks noGrp="1"/>
          </p:cNvSpPr>
          <p:nvPr>
            <p:ph type="subTitle" idx="1"/>
          </p:nvPr>
        </p:nvSpPr>
        <p:spPr>
          <a:xfrm>
            <a:off x="311700" y="892325"/>
            <a:ext cx="85206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graphicFrame>
        <p:nvGraphicFramePr>
          <p:cNvPr id="70" name="Google Shape;70;g3189abc6fe9_0_8"/>
          <p:cNvGraphicFramePr/>
          <p:nvPr>
            <p:extLst>
              <p:ext uri="{D42A27DB-BD31-4B8C-83A1-F6EECF244321}">
                <p14:modId xmlns:p14="http://schemas.microsoft.com/office/powerpoint/2010/main" val="2421888913"/>
              </p:ext>
            </p:extLst>
          </p:nvPr>
        </p:nvGraphicFramePr>
        <p:xfrm>
          <a:off x="952500" y="1619250"/>
          <a:ext cx="7239000" cy="1920210"/>
        </p:xfrm>
        <a:graphic>
          <a:graphicData uri="http://schemas.openxmlformats.org/drawingml/2006/table">
            <a:tbl>
              <a:tblPr>
                <a:noFill/>
                <a:tableStyleId>{349FB97A-2B7D-45F3-BB2F-C0632BE42A7D}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Sr.No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Prn No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Name of students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      1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B24IT1031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IN" sz="1400" dirty="0" err="1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Rajwardhan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 Bendre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      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B24IT1040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Vinit Patil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      3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B24IT1044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Sarthak Patil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      4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B24IT1059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Varad </a:t>
                      </a:r>
                      <a:r>
                        <a:rPr lang="en-IN" sz="1400" dirty="0" err="1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</a:rPr>
                        <a:t>Rajboinwad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061e7b1b2_1_6"/>
          <p:cNvSpPr txBox="1">
            <a:spLocks noGrp="1"/>
          </p:cNvSpPr>
          <p:nvPr>
            <p:ph type="ctrTitle"/>
          </p:nvPr>
        </p:nvSpPr>
        <p:spPr>
          <a:xfrm>
            <a:off x="209525" y="114400"/>
            <a:ext cx="8520600" cy="6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2661285" lvl="0" indent="0" algn="l" rtl="0">
              <a:spcBef>
                <a:spcPts val="9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AE635-EBCE-2CDB-B9F1-9C756B755BA2}"/>
              </a:ext>
            </a:extLst>
          </p:cNvPr>
          <p:cNvSpPr txBox="1"/>
          <p:nvPr/>
        </p:nvSpPr>
        <p:spPr>
          <a:xfrm>
            <a:off x="209525" y="627895"/>
            <a:ext cx="87249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TravelMate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is to develop a user-friendly and intuitive digital platform that empowers users to seamlessly plan their trips. This includes choosing destinations, comparing transport and accommodation options, and receiving personalized travel recommendations. Designed with a strong focus on user experience (UX), the app aims to simplify trip planning through features like a smart chatbot, itinerary generation, and budget-based suggestions. The goal is to make travel planning accessible, efficient, and enjoyable for everyone—whether it's solo travelers, families, or groups of friends.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this project includes the design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user-centric travel planning application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focuses on the following key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Type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Individual travelers and small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search and trip inspiration and Booking options for flights and hotels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itinerary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Assistance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simple chatbot that recommends plans based on user budget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 Sharing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users to share their travel plans with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Mobile-friendly responsive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intuitive interface for users of all experience levels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0651dbc20_0_0"/>
          <p:cNvSpPr txBox="1">
            <a:spLocks noGrp="1"/>
          </p:cNvSpPr>
          <p:nvPr>
            <p:ph type="ctrTitle"/>
          </p:nvPr>
        </p:nvSpPr>
        <p:spPr>
          <a:xfrm>
            <a:off x="246425" y="454130"/>
            <a:ext cx="8520600" cy="5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C3015-C290-62C7-FB4F-3956AD0C916E}"/>
              </a:ext>
            </a:extLst>
          </p:cNvPr>
          <p:cNvSpPr txBox="1"/>
          <p:nvPr/>
        </p:nvSpPr>
        <p:spPr>
          <a:xfrm>
            <a:off x="376975" y="1102883"/>
            <a:ext cx="86511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Users Take Control of Their Travel Plans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users to easily manage destinations, bookings, budgets, and itineraries in one place.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Trip Planning Effortless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Offer a simple, intuitive interface with smart suggestions and organized travel workflows.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Travel Tools Accessible to All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the app for users of all backgrounds with user-friendly layouts and guided flows.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Smart, Personalized Suggestions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user input and preferences to recommend travel plans, accommodations, and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Secure and Smooth Experience Across Devices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reliable, responsive app that works well on all devices with safe data handling.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0651dbc20_0_20"/>
          <p:cNvSpPr txBox="1">
            <a:spLocks noGrp="1"/>
          </p:cNvSpPr>
          <p:nvPr>
            <p:ph type="ctrTitle"/>
          </p:nvPr>
        </p:nvSpPr>
        <p:spPr>
          <a:xfrm>
            <a:off x="90224" y="227226"/>
            <a:ext cx="85206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tx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Feature (Module Description)</a:t>
            </a:r>
            <a:endParaRPr sz="19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82134-347F-AD80-A866-386169CF67AC}"/>
              </a:ext>
            </a:extLst>
          </p:cNvPr>
          <p:cNvSpPr txBox="1"/>
          <p:nvPr/>
        </p:nvSpPr>
        <p:spPr>
          <a:xfrm>
            <a:off x="288644" y="1015326"/>
            <a:ext cx="84429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sign-up and login, user profile setup, password recovery, and basic activity tracking for travelers.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 Planning &amp; Booking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and book transport (flights, trains, buses), choose hotels, set travel preferences, and plan trips within a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Itinerary &amp; Suggestions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travel assistant to generate personalized itineraries, suggest destinations, and recommend activities based on user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 &amp; Support Tools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 sharing via link or app, in-app guidance, feedback form, and basic help desk or chatbot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&amp; Accessibility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and weather API integration, mobile-friendly interface, language options, and basic accessibility for smooth usage across devices.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0651dbc20_0_5"/>
          <p:cNvSpPr txBox="1">
            <a:spLocks noGrp="1"/>
          </p:cNvSpPr>
          <p:nvPr>
            <p:ph type="ctrTitle"/>
          </p:nvPr>
        </p:nvSpPr>
        <p:spPr>
          <a:xfrm>
            <a:off x="195625" y="200475"/>
            <a:ext cx="85206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 b="1" dirty="0">
                <a:latin typeface="Times New Roman"/>
                <a:ea typeface="Times New Roman"/>
                <a:cs typeface="Times New Roman"/>
                <a:sym typeface="Times New Roman"/>
              </a:rPr>
              <a:t>Functional and non-functional requirement </a:t>
            </a:r>
            <a:endParaRPr sz="19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BEF51-5AE9-3FBF-345E-81CF637C2504}"/>
              </a:ext>
            </a:extLst>
          </p:cNvPr>
          <p:cNvSpPr txBox="1"/>
          <p:nvPr/>
        </p:nvSpPr>
        <p:spPr>
          <a:xfrm>
            <a:off x="195625" y="972707"/>
            <a:ext cx="42392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registration/login, password recovery, and profile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Booking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and book transport and hotels with basic filters and budget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&amp; Smart Planning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itinerary suggestions tailored to user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&amp; Feedback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chatbot support, travel tips, and feedback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Integrations &amp; Accessibility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Mobile-friendly design, map integration, and multi-language support.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D86C9-8727-EA7C-2EBE-8693896EE4D5}"/>
              </a:ext>
            </a:extLst>
          </p:cNvPr>
          <p:cNvSpPr txBox="1"/>
          <p:nvPr/>
        </p:nvSpPr>
        <p:spPr>
          <a:xfrm>
            <a:off x="4572000" y="972707"/>
            <a:ext cx="42392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 (Shortened):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&amp; Reliability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responses (within 2 seconds), 99.9% uptime, and stable performance during high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encryption, password protection, and basic data privacy measures.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Clean, responsive UI with easy navigation and accessible features for all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 &amp; Backup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backups, smooth recovery, and alert system for maintenance.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 design that supports growth and easy integration with maps, weather, or payment APIs.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0651dbc20_0_10"/>
          <p:cNvSpPr txBox="1">
            <a:spLocks noGrp="1"/>
          </p:cNvSpPr>
          <p:nvPr>
            <p:ph type="subTitle" idx="1"/>
          </p:nvPr>
        </p:nvSpPr>
        <p:spPr>
          <a:xfrm>
            <a:off x="253675" y="119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Flows Chart 1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235DC6-C3A9-42CC-65D1-08AFBFC5D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" y="4425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CC84FE4-5C37-60E9-5EF2-963BBAAD4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5" y="20360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E27407-C8ED-E3B0-E3E8-A88A0421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86" y="503058"/>
            <a:ext cx="3031528" cy="4547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02BFF221-366F-A0AF-0D02-4AE63DBB8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0651dbc20_0_10">
            <a:extLst>
              <a:ext uri="{FF2B5EF4-FFF2-40B4-BE49-F238E27FC236}">
                <a16:creationId xmlns:a16="http://schemas.microsoft.com/office/drawing/2014/main" id="{082D14D9-6D56-26B9-1255-54C93C8B0B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675" y="119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Flows Chart 2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9A1471-FC68-1B1D-F34E-C757F4217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" y="4425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725D267-0F22-ACF6-0BC5-B0ACE74A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45" y="20360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CA053-EA86-A199-048C-BC5A8624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246" y="553355"/>
            <a:ext cx="3015917" cy="45238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66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6505965-6E16-2960-5A64-3C14A3760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6760" y="147935"/>
            <a:ext cx="21146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Task Flow Chart 3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3CC67-8FD6-EF95-8E20-52A89693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72" y="358798"/>
            <a:ext cx="3158004" cy="4737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8693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711</Words>
  <Application>Microsoft Office PowerPoint</Application>
  <PresentationFormat>On-screen Show (16:9)</PresentationFormat>
  <Paragraphs>94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</vt:lpstr>
      <vt:lpstr>Times New Roman</vt:lpstr>
      <vt:lpstr>Simple Light</vt:lpstr>
      <vt:lpstr>PowerPoint Presentation</vt:lpstr>
      <vt:lpstr>Group Information</vt:lpstr>
      <vt:lpstr>Introduction</vt:lpstr>
      <vt:lpstr>Objective</vt:lpstr>
      <vt:lpstr>Feature (Module Description)</vt:lpstr>
      <vt:lpstr>Functional and non-functional requirement </vt:lpstr>
      <vt:lpstr>PowerPoint Presentation</vt:lpstr>
      <vt:lpstr>PowerPoint Presentation</vt:lpstr>
      <vt:lpstr>PowerPoint Presentation</vt:lpstr>
      <vt:lpstr> Low-Fidelity Wireframes </vt:lpstr>
      <vt:lpstr> Low-Fidelity Wireframes </vt:lpstr>
      <vt:lpstr> Low-Fidelity Wireframes </vt:lpstr>
      <vt:lpstr>Link of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Vinit Patil</dc:creator>
  <cp:lastModifiedBy>Vinit Patil</cp:lastModifiedBy>
  <cp:revision>4</cp:revision>
  <dcterms:modified xsi:type="dcterms:W3CDTF">2025-04-25T22:26:56Z</dcterms:modified>
</cp:coreProperties>
</file>